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5" r:id="rId1"/>
    <p:sldMasterId id="2147483696" r:id="rId2"/>
    <p:sldMasterId id="2147483674" r:id="rId3"/>
    <p:sldMasterId id="2147483682" r:id="rId4"/>
  </p:sldMasterIdLst>
  <p:notesMasterIdLst>
    <p:notesMasterId r:id="rId42"/>
  </p:notesMasterIdLst>
  <p:sldIdLst>
    <p:sldId id="258" r:id="rId5"/>
    <p:sldId id="256" r:id="rId6"/>
    <p:sldId id="263" r:id="rId7"/>
    <p:sldId id="259" r:id="rId8"/>
    <p:sldId id="264" r:id="rId9"/>
    <p:sldId id="265" r:id="rId10"/>
    <p:sldId id="269" r:id="rId11"/>
    <p:sldId id="280" r:id="rId12"/>
    <p:sldId id="286" r:id="rId13"/>
    <p:sldId id="306" r:id="rId14"/>
    <p:sldId id="287" r:id="rId15"/>
    <p:sldId id="299" r:id="rId16"/>
    <p:sldId id="305" r:id="rId17"/>
    <p:sldId id="304" r:id="rId18"/>
    <p:sldId id="289" r:id="rId19"/>
    <p:sldId id="297" r:id="rId20"/>
    <p:sldId id="291" r:id="rId21"/>
    <p:sldId id="292" r:id="rId22"/>
    <p:sldId id="282" r:id="rId23"/>
    <p:sldId id="300" r:id="rId24"/>
    <p:sldId id="301" r:id="rId25"/>
    <p:sldId id="302" r:id="rId26"/>
    <p:sldId id="307" r:id="rId27"/>
    <p:sldId id="308" r:id="rId28"/>
    <p:sldId id="309" r:id="rId29"/>
    <p:sldId id="270" r:id="rId30"/>
    <p:sldId id="268" r:id="rId31"/>
    <p:sldId id="278" r:id="rId32"/>
    <p:sldId id="271" r:id="rId33"/>
    <p:sldId id="273" r:id="rId34"/>
    <p:sldId id="279" r:id="rId35"/>
    <p:sldId id="266" r:id="rId36"/>
    <p:sldId id="310" r:id="rId37"/>
    <p:sldId id="274" r:id="rId38"/>
    <p:sldId id="276" r:id="rId39"/>
    <p:sldId id="275" r:id="rId40"/>
    <p:sldId id="262" r:id="rId4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32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4B345E-894E-4D2F-83AA-79711459EFBF}" type="datetimeFigureOut">
              <a:rPr lang="nl-NL" smtClean="0"/>
              <a:t>11-11-2025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C4AED6-752F-49B0-BFC1-6A084D812B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9160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BD83D9-FA59-40D7-A6BA-579F9DFFBF34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33513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C4AED6-752F-49B0-BFC1-6A084D812B41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4389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0DAECB-E302-3AE8-003A-322B88D05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3970" y="2777490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tx1"/>
                </a:solidFill>
                <a:latin typeface="Bricolage Grotesque 14pt" panose="020B0605040402000204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471A018-AC85-6B51-E8FA-FABBF48BC1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3970" y="5257165"/>
            <a:ext cx="9144000" cy="4441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Bricolage Grotesque 14pt" panose="020B060504040200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4046069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EA44C2C-893F-66B3-B162-CE774DF50A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CBAECC9-B0F1-5D1C-11E1-08C9DF45E4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043658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0DAECB-E302-3AE8-003A-322B88D05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3970" y="2777490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tx1"/>
                </a:solidFill>
                <a:latin typeface="Bricolage Grotesque 14pt" panose="020B0605040402000204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471A018-AC85-6B51-E8FA-FABBF48BC1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3970" y="5257165"/>
            <a:ext cx="9144000" cy="4441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Bricolage Grotesque 14pt" panose="020B060504040200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81689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94A9EB-8A17-FDA5-8A5F-0A199C3F4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34A9FD-2E57-84E8-BCDB-ED96BC9B6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3589915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FCC925-01AB-07B0-C665-36E078431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9298C1-453B-A754-AD98-AE2B781FC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513268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060FD1-20E3-B18A-4214-EB71B16B9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9CE9E0-AB4D-4ED1-DEED-25172FE40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A47ABD4-9312-3E52-5007-07BCA90FB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137131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418D1B-C58A-6D64-A421-3164CADBC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3531F9-3DBB-1EAB-3F97-231FC1592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09E81A7-1616-6223-4014-D5FA6050A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4B6FEA7-B86A-E912-C6A7-935F372711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C51417C-DB85-2FB5-845E-D8E1D6870A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028264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1E822-D410-F986-A85E-7AB3352D9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1427075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27967-0CA0-454A-0CC8-DAB87C8A0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9C4EED-0216-918C-5AD3-3657B2FFE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889BC9D-2ED1-2F08-E6B1-5A06B7455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9914857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602809-C896-5097-6DF0-5ACB089B8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1934A19-A2F4-3BD7-3A9E-22703B58D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2ED19F3-453C-DA4A-CEAB-47F960D7D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883138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8AA686-698A-19E8-1F91-503615A43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15F84E4-3554-EE30-4DD9-95FE2113B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953514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94A9EB-8A17-FDA5-8A5F-0A199C3F42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34A9FD-2E57-84E8-BCDB-ED96BC9B6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4096075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8EA44C2C-893F-66B3-B162-CE774DF50A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5CBAECC9-B0F1-5D1C-11E1-08C9DF45E4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282589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0DAECB-E302-3AE8-003A-322B88D05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3970" y="2777490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  <a:latin typeface="Bricolage Grotesque 14pt" panose="020B0605040402000204" pitchFamily="34" charset="0"/>
              </a:defRPr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471A018-AC85-6B51-E8FA-FABBF48BC1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3970" y="5257165"/>
            <a:ext cx="9144000" cy="4441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Bricolage Grotesque 14pt" panose="020B060504040200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709206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477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FCC925-01AB-07B0-C665-36E078431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39298C1-453B-A754-AD98-AE2B781FC4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69641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060FD1-20E3-B18A-4214-EB71B16B9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9CE9E0-AB4D-4ED1-DEED-25172FE40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A47ABD4-9312-3E52-5007-07BCA90FB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2250966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418D1B-C58A-6D64-A421-3164CADBC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3531F9-3DBB-1EAB-3F97-231FC1592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09E81A7-1616-6223-4014-D5FA6050A7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4B6FEA7-B86A-E912-C6A7-935F372711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6C51417C-DB85-2FB5-845E-D8E1D6870A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004908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31E822-D410-F986-A85E-7AB3352D9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721924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27967-0CA0-454A-0CC8-DAB87C8A0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39C4EED-0216-918C-5AD3-3657B2FFE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889BC9D-2ED1-2F08-E6B1-5A06B7455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05976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602809-C896-5097-6DF0-5ACB089B8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1934A19-A2F4-3BD7-3A9E-22703B58D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2ED19F3-453C-DA4A-CEAB-47F960D7D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00846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8AA686-698A-19E8-1F91-503615A43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15F84E4-3554-EE30-4DD9-95FE2113B5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431690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, tekst, Lettertype, Rechthoek&#10;&#10;Automatisch gegenereerde beschrijving">
            <a:extLst>
              <a:ext uri="{FF2B5EF4-FFF2-40B4-BE49-F238E27FC236}">
                <a16:creationId xmlns:a16="http://schemas.microsoft.com/office/drawing/2014/main" id="{325C8A09-6E79-36E2-5053-C87F34B6539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0FE83AF-6DF7-E26B-48DE-DC7EF5C57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B82A926-3BE6-59DD-383A-CD07F3C76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83542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Bricolage Grotesque 14pt" panose="020B060504040200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ricolage Grotesque 14pt" panose="020B060504040200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ricolage Grotesque 14pt" panose="020B060504040200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ricolage Grotesque 14pt" panose="020B060504040200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ricolage Grotesque 14pt" panose="020B060504040200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ricolage Grotesque 14pt" panose="020B060504040200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tekst, Rechthoek, ontwerp&#10;&#10;Automatisch gegenereerde beschrijving">
            <a:extLst>
              <a:ext uri="{FF2B5EF4-FFF2-40B4-BE49-F238E27FC236}">
                <a16:creationId xmlns:a16="http://schemas.microsoft.com/office/drawing/2014/main" id="{C0C6BF28-2B96-7FF8-660B-EDA1D37C5F0A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10FE83AF-6DF7-E26B-48DE-DC7EF5C57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B82A926-3BE6-59DD-383A-CD07F3C764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1637682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Bricolage Grotesque 14pt" panose="020B060504040200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ricolage Grotesque 14pt" panose="020B060504040200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ricolage Grotesque 14pt" panose="020B060504040200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ricolage Grotesque 14pt" panose="020B060504040200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ricolage Grotesque 14pt" panose="020B060504040200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ricolage Grotesque 14pt" panose="020B060504040200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schermopname, tekst, Besturingssysteem, Elektrisch blauw&#10;&#10;Automatisch gegenereerde beschrijving">
            <a:extLst>
              <a:ext uri="{FF2B5EF4-FFF2-40B4-BE49-F238E27FC236}">
                <a16:creationId xmlns:a16="http://schemas.microsoft.com/office/drawing/2014/main" id="{B0F322D7-D9F7-A317-A659-D06E0FFA2B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6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Bricolage Grotesque 14pt" panose="020B060504040200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ricolage Grotesque 14pt" panose="020B060504040200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ricolage Grotesque 14pt" panose="020B060504040200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ricolage Grotesque 14pt" panose="020B060504040200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ricolage Grotesque 14pt" panose="020B060504040200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ricolage Grotesque 14pt" panose="020B060504040200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, tekst, Elektrisch blauw, Graphics&#10;&#10;Automatisch gegenereerde beschrijving">
            <a:extLst>
              <a:ext uri="{FF2B5EF4-FFF2-40B4-BE49-F238E27FC236}">
                <a16:creationId xmlns:a16="http://schemas.microsoft.com/office/drawing/2014/main" id="{2FA797E6-6852-8699-C494-D2F72EC68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1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Bricolage Grotesque 14pt" panose="020B060504040200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Bricolage Grotesque 14pt" panose="020B060504040200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Bricolage Grotesque 14pt" panose="020B060504040200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Bricolage Grotesque 14pt" panose="020B060504040200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ricolage Grotesque 14pt" panose="020B060504040200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Bricolage Grotesque 14pt" panose="020B060504040200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ageerbuisjes met één oranje testbuis met druppels">
            <a:extLst>
              <a:ext uri="{FF2B5EF4-FFF2-40B4-BE49-F238E27FC236}">
                <a16:creationId xmlns:a16="http://schemas.microsoft.com/office/drawing/2014/main" id="{9AE12F8F-4837-8632-1B72-87FC07F77F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69" r="1" b="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E27A208-E119-156C-EC91-0B2F5745F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5139" y="1460420"/>
            <a:ext cx="4481734" cy="3692028"/>
          </a:xfrm>
          <a:noFill/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nl-NL" sz="5300" dirty="0" err="1"/>
              <a:t>Vape</a:t>
            </a:r>
            <a:r>
              <a:rPr lang="nl-NL" sz="5300" dirty="0"/>
              <a:t> vloeistoffen</a:t>
            </a:r>
            <a:br>
              <a:rPr lang="nl-NL" dirty="0"/>
            </a:br>
            <a:br>
              <a:rPr lang="nl-NL" dirty="0"/>
            </a:br>
            <a:r>
              <a:rPr lang="nl-NL" dirty="0"/>
              <a:t>Analyse</a:t>
            </a:r>
            <a:br>
              <a:rPr lang="nl-NL" dirty="0"/>
            </a:br>
            <a:r>
              <a:rPr lang="nl-NL" dirty="0"/>
              <a:t>Toxiciteit</a:t>
            </a:r>
            <a:br>
              <a:rPr lang="nl-NL" dirty="0"/>
            </a:br>
            <a:br>
              <a:rPr lang="nl-NL" dirty="0"/>
            </a:br>
            <a:r>
              <a:rPr lang="nl-NL" sz="2700" dirty="0"/>
              <a:t>Erik Wilms</a:t>
            </a:r>
            <a:br>
              <a:rPr lang="nl-NL" sz="2700" dirty="0"/>
            </a:br>
            <a:r>
              <a:rPr lang="nl-NL" sz="2700" dirty="0"/>
              <a:t>November 2025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20533283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377801-38B7-3619-9BDE-54417E22B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1BB7074A-3700-D187-DE3D-8AFF3F4C89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8388" y="1971097"/>
            <a:ext cx="7781877" cy="435133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38153CF-D88B-78A6-E164-353CD31592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525689"/>
            <a:ext cx="6315075" cy="2610407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DA22508B-8BC1-B7E7-D538-B1D0B7143D1C}"/>
              </a:ext>
            </a:extLst>
          </p:cNvPr>
          <p:cNvSpPr txBox="1"/>
          <p:nvPr/>
        </p:nvSpPr>
        <p:spPr>
          <a:xfrm>
            <a:off x="5881254" y="535565"/>
            <a:ext cx="1693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QQQ</a:t>
            </a:r>
            <a:endParaRPr lang="nl-NL" sz="4000" b="1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C6620E0E-0E22-8389-5A43-FC4C4899E057}"/>
              </a:ext>
            </a:extLst>
          </p:cNvPr>
          <p:cNvSpPr txBox="1"/>
          <p:nvPr/>
        </p:nvSpPr>
        <p:spPr>
          <a:xfrm>
            <a:off x="1267691" y="4831772"/>
            <a:ext cx="16313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QTOF</a:t>
            </a:r>
            <a:endParaRPr lang="nl-NL" sz="4400" b="1" dirty="0"/>
          </a:p>
        </p:txBody>
      </p:sp>
    </p:spTree>
    <p:extLst>
      <p:ext uri="{BB962C8B-B14F-4D97-AF65-F5344CB8AC3E}">
        <p14:creationId xmlns:p14="http://schemas.microsoft.com/office/powerpoint/2010/main" val="3676495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95861-6DD3-DAD1-9ED7-1E82679942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4A6CDD-7B45-22C7-7527-25AD714DB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QTOF vs QQQ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7D0F22-17D9-8461-162E-52929B6AA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QTOF:</a:t>
            </a:r>
          </a:p>
          <a:p>
            <a:pPr marL="0" indent="0">
              <a:buNone/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Kwalitatief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screenen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op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een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groot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aantal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componenten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Voordeel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 Je “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ziet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alles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filtering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noodzakelijk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Nadeel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Hogere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detectielimieten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bijv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 Ketamine:</a:t>
            </a:r>
          </a:p>
          <a:p>
            <a:pPr marL="452438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QTOF: 50 ug/L</a:t>
            </a:r>
          </a:p>
          <a:p>
            <a:pPr marL="452438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QQQ: 1 ug/L</a:t>
            </a:r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QQQ:</a:t>
            </a:r>
          </a:p>
          <a:p>
            <a:pPr marL="0" indent="0">
              <a:buNone/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Kwantitatief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analyseren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van een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beperkt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aantal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componenten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Voordeel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Lage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detectielimieten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Nadeel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Je “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ziet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alleen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waar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naar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kijkt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107169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FDE41C-82C2-F95C-50D2-F8843334F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QTof</a:t>
            </a:r>
            <a:r>
              <a:rPr lang="nl-NL" dirty="0"/>
              <a:t> </a:t>
            </a:r>
            <a:r>
              <a:rPr lang="nl-NL" dirty="0" err="1"/>
              <a:t>biblioteek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CFCDF8D-01F2-C47F-4919-EEF7309F7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Retentie tijd (chromatografie)</a:t>
            </a:r>
          </a:p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Massagetal/lading (time of flight)</a:t>
            </a:r>
          </a:p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Fragmenten</a:t>
            </a:r>
          </a:p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Filter op bibliotheek (NPS filter)</a:t>
            </a:r>
          </a:p>
          <a:p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Identificatie kwalitatief</a:t>
            </a:r>
          </a:p>
          <a:p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Toevoegen aan bibliotheek: referentiestof noodzakelijk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Via gecertificeerde leverancier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Als ‘research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chemical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’ via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Funcaps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Verkrijgbaarheid metabolieten?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D68CE6C-3A80-5EE7-A3A7-ACFE5D2690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191" y="82688"/>
            <a:ext cx="6384062" cy="424988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0296B5CD-5755-9657-2148-D75E34B779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9417" y="5009221"/>
            <a:ext cx="2788742" cy="176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663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779AF8-7BE9-8FD7-FBF3-06502177F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 op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Psychoactieve</a:t>
            </a:r>
            <a:r>
              <a:rPr lang="en-US" dirty="0"/>
              <a:t> </a:t>
            </a:r>
            <a:r>
              <a:rPr lang="en-US" dirty="0" err="1"/>
              <a:t>Stoffen</a:t>
            </a:r>
            <a:r>
              <a:rPr lang="en-US" dirty="0"/>
              <a:t> (NPS)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1FA7F85-16D2-947A-F33D-C4993B3CE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Definitie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‘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Nieuwe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’  drugs of abuse die qua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structuur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werking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lijken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op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klassieke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drugs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zoals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XTC, heroine of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amfetamine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Definitie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AHZ:</a:t>
            </a:r>
          </a:p>
          <a:p>
            <a:pPr marL="0" indent="0">
              <a:buNone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NPS = Alle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relevante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stoffen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die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niet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met de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standaard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drugs-screening worden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aangetoond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79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BCA55C-8641-42A0-3E4F-92EAC48E5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Wat </a:t>
            </a:r>
            <a:r>
              <a:rPr lang="en-US" dirty="0" err="1"/>
              <a:t>wel</a:t>
            </a:r>
            <a:r>
              <a:rPr lang="en-US" dirty="0"/>
              <a:t> en wat </a:t>
            </a:r>
            <a:r>
              <a:rPr lang="en-US" dirty="0" err="1"/>
              <a:t>niet</a:t>
            </a:r>
            <a:r>
              <a:rPr lang="en-US" dirty="0"/>
              <a:t> NPS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D8DC25-1CCF-705C-0B3E-EFC7C9A95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Wel: Alle designer drugs</a:t>
            </a: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Morfine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niet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oxycodon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wel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Amfetamine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niet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metamfetamine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en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methylfenidaat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wel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Diazepam reeks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niet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designerbenzo’s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wel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Recreatief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gebruik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wel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pregabaline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tramadol,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zopiclon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zolpidem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018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66F137-672F-58A2-1BF7-7FD6DB0E2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F0F8826F-FC0B-7A95-B368-84EB4C83F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nl-NL" b="1" kern="1200" dirty="0">
                <a:latin typeface="Bricolage Grotesque 14pt" panose="020B0605040402000204" pitchFamily="34" charset="0"/>
                <a:ea typeface="+mj-ea"/>
                <a:cs typeface="+mj-cs"/>
              </a:rPr>
              <a:t>Nieuwe Psychoactieve Stoffen (NPS)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9146856A-1090-BF96-AC68-81659C0B4842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Bricolage Grotesque 14pt" panose="020B060504040200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Bricolage Grotesque 14pt" panose="020B060504040200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Bricolage Grotesque 14pt" panose="020B060504040200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icolage Grotesque 14pt" panose="020B060504040200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Bricolage Grotesque 14pt" panose="020B060504040200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nl-NL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ricolage Grotesque 14pt" panose="020B0605040402000204" pitchFamily="34" charset="0"/>
              <a:ea typeface="+mn-ea"/>
              <a:cs typeface="+mn-cs"/>
            </a:endParaRP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27EAA9E0-FF9E-5EEA-E03B-09763308F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9709" y="1531319"/>
            <a:ext cx="6081845" cy="472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89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2C6630-3079-11D8-D694-A2E2207C54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Close-up van een liniaal">
            <a:extLst>
              <a:ext uri="{FF2B5EF4-FFF2-40B4-BE49-F238E27FC236}">
                <a16:creationId xmlns:a16="http://schemas.microsoft.com/office/drawing/2014/main" id="{6337AD0C-B28B-2889-2E4E-582FA44836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</a:blip>
          <a:srcRect l="17606" r="22994" b="-2"/>
          <a:stretch/>
        </p:blipFill>
        <p:spPr>
          <a:xfrm>
            <a:off x="6853085" y="0"/>
            <a:ext cx="6112658" cy="6869049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466BFC-A2C4-7C2D-2746-6B4F6706B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566" y="1833437"/>
            <a:ext cx="6112658" cy="4351338"/>
          </a:xfrm>
        </p:spPr>
        <p:txBody>
          <a:bodyPr>
            <a:normAutofit/>
          </a:bodyPr>
          <a:lstStyle/>
          <a:p>
            <a:pPr marL="685800" lvl="3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Ten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opzichte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van de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bibliotheek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806450" lvl="3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Mass error &lt;5ppm</a:t>
            </a:r>
          </a:p>
          <a:p>
            <a:pPr marL="806450" lvl="3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Retentietijd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&lt;0,35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minuten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06450" lvl="3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Respons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&gt; 10.000 counts</a:t>
            </a:r>
          </a:p>
          <a:p>
            <a:pPr marL="806450" lvl="3" indent="0">
              <a:buNone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FvE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&gt; 60%</a:t>
            </a:r>
          </a:p>
          <a:p>
            <a:pPr marL="685800" lvl="3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3"/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Belangrijk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bij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controle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op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drugsgebruik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wordt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bij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twijfel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negatief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afgegeven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DA349C2-E1F7-4955-A27D-C20ED06506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52824" y="507874"/>
            <a:ext cx="10515600" cy="1325563"/>
          </a:xfrm>
        </p:spPr>
        <p:txBody>
          <a:bodyPr/>
          <a:lstStyle/>
          <a:p>
            <a:pPr algn="ctr"/>
            <a:r>
              <a:rPr lang="en-US" dirty="0" err="1"/>
              <a:t>Wanneer</a:t>
            </a:r>
            <a:r>
              <a:rPr lang="en-US" dirty="0"/>
              <a:t> </a:t>
            </a:r>
            <a:r>
              <a:rPr lang="en-US" dirty="0" err="1"/>
              <a:t>positief</a:t>
            </a:r>
            <a:r>
              <a:rPr lang="en-US" dirty="0"/>
              <a:t>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1200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6E789-04B9-87F0-988B-AE608B27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E13E4E-FE4C-1FF5-8052-C072C7662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THC-vape popular </a:t>
            </a:r>
            <a:r>
              <a:rPr lang="en-US" dirty="0" err="1"/>
              <a:t>onder</a:t>
            </a:r>
            <a:r>
              <a:rPr lang="en-US" dirty="0"/>
              <a:t> </a:t>
            </a:r>
            <a:r>
              <a:rPr lang="en-US" dirty="0" err="1"/>
              <a:t>jongeren</a:t>
            </a:r>
            <a:br>
              <a:rPr lang="en-US" dirty="0"/>
            </a:b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Zembla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zondag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11 September 2025</a:t>
            </a:r>
            <a:b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Vape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vloeistoffen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diverse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middelbare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schoolpleinen</a:t>
            </a:r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Tijdelijke aanduiding voor inhoud 10">
            <a:extLst>
              <a:ext uri="{FF2B5EF4-FFF2-40B4-BE49-F238E27FC236}">
                <a16:creationId xmlns:a16="http://schemas.microsoft.com/office/drawing/2014/main" id="{7150C32F-DB43-92A8-B55F-FD16DCC90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5612" y="1825625"/>
            <a:ext cx="6900775" cy="4351338"/>
          </a:xfrm>
        </p:spPr>
      </p:pic>
    </p:spTree>
    <p:extLst>
      <p:ext uri="{BB962C8B-B14F-4D97-AF65-F5344CB8AC3E}">
        <p14:creationId xmlns:p14="http://schemas.microsoft.com/office/powerpoint/2010/main" val="1433854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4EDA9-0F73-89FC-BECF-4D1127DB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Vapes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31CE927-AA8D-8F94-0819-5BDAF37C1A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80587" cy="4351338"/>
          </a:xfrm>
        </p:spPr>
        <p:txBody>
          <a:bodyPr/>
          <a:lstStyle/>
          <a:p>
            <a:endParaRPr lang="en-US" dirty="0"/>
          </a:p>
          <a:p>
            <a:endParaRPr lang="nl-NL" dirty="0"/>
          </a:p>
        </p:txBody>
      </p:sp>
      <p:pic>
        <p:nvPicPr>
          <p:cNvPr id="1026" name="3350194D-0D21-4E9C-ACDA-3A9D6F8EEC20">
            <a:extLst>
              <a:ext uri="{FF2B5EF4-FFF2-40B4-BE49-F238E27FC236}">
                <a16:creationId xmlns:a16="http://schemas.microsoft.com/office/drawing/2014/main" id="{60BE8918-2C6A-16A8-EE2F-471AC5B67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4478" r="14478"/>
          <a:stretch/>
        </p:blipFill>
        <p:spPr bwMode="auto">
          <a:xfrm>
            <a:off x="838200" y="1408906"/>
            <a:ext cx="4121804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ijdelijke aanduiding voor inhoud 4" descr="Afbeelding met gereedschap, overdekt, aansteker&#10;&#10;Door AI gegenereerde inhoud is mogelijk onjuist.">
            <a:extLst>
              <a:ext uri="{FF2B5EF4-FFF2-40B4-BE49-F238E27FC236}">
                <a16:creationId xmlns:a16="http://schemas.microsoft.com/office/drawing/2014/main" id="{718AD654-CF8B-C718-4BF9-7644B0F5158C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67388" y="1951436"/>
            <a:ext cx="4352925" cy="3264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7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5C4497-393E-77B1-9D21-0AA392B5E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Onderzoek </a:t>
            </a:r>
            <a:r>
              <a:rPr lang="nl-NL" dirty="0" err="1"/>
              <a:t>vape</a:t>
            </a:r>
            <a:r>
              <a:rPr lang="nl-NL" dirty="0"/>
              <a:t> vloeistof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C288182-DC37-5CCF-3145-D9E9C51E73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Open maken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vape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: vloeistof uit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canister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of uit ‘sponsje’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Verdunning met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eluens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Analyse QTOF: pos en neg mode, filter op NPS (new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psychoactive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substances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8CC780C-5A4F-0E3C-AF0E-08E904619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016" y="3381278"/>
            <a:ext cx="2368160" cy="31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282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BD8991-DE36-6597-BFA0-0F28BA54B4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42341891-8723-2AB9-F35F-2908EC13EB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BEDF656-F2AA-2FBC-F037-9568F872C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998" y="449499"/>
            <a:ext cx="7623624" cy="612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3072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7E9E3D-463D-6C9B-C609-353CE310D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Resultaat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67780249-C1CE-3DAC-49B7-88EAF074509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66750" y="1485900"/>
          <a:ext cx="10563225" cy="4871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825">
                  <a:extLst>
                    <a:ext uri="{9D8B030D-6E8A-4147-A177-3AD203B41FA5}">
                      <a16:colId xmlns:a16="http://schemas.microsoft.com/office/drawing/2014/main" val="455885440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3534460024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33046622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03487724"/>
                    </a:ext>
                  </a:extLst>
                </a:gridCol>
              </a:tblGrid>
              <a:tr h="390525">
                <a:tc>
                  <a:txBody>
                    <a:bodyPr/>
                    <a:lstStyle/>
                    <a:p>
                      <a:r>
                        <a:rPr lang="nl-NL" dirty="0" err="1"/>
                        <a:t>Vape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Naam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Neg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393752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nl-NL" dirty="0">
                          <a:solidFill>
                            <a:schemeClr val="dk1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 err="1">
                          <a:solidFill>
                            <a:schemeClr val="dk1"/>
                          </a:solidFill>
                        </a:rPr>
                        <a:t>RanelM</a:t>
                      </a:r>
                      <a:r>
                        <a:rPr lang="nl-NL" dirty="0">
                          <a:solidFill>
                            <a:schemeClr val="dk1"/>
                          </a:solidFill>
                        </a:rPr>
                        <a:t> tornado 15000 (</a:t>
                      </a:r>
                      <a:r>
                        <a:rPr lang="nl-NL" dirty="0" err="1">
                          <a:solidFill>
                            <a:schemeClr val="dk1"/>
                          </a:solidFill>
                        </a:rPr>
                        <a:t>vl</a:t>
                      </a:r>
                      <a:r>
                        <a:rPr lang="nl-NL" dirty="0">
                          <a:solidFill>
                            <a:schemeClr val="dk1"/>
                          </a:solidFill>
                        </a:rPr>
                        <a:t>)</a:t>
                      </a:r>
                    </a:p>
                    <a:p>
                      <a:pPr algn="l"/>
                      <a:endParaRPr lang="nl-NL" dirty="0">
                        <a:solidFill>
                          <a:schemeClr val="dk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dirty="0">
                          <a:solidFill>
                            <a:schemeClr val="dk1"/>
                          </a:solidFill>
                        </a:rPr>
                        <a:t>ADB </a:t>
                      </a:r>
                      <a:r>
                        <a:rPr lang="nl-NL" dirty="0" err="1">
                          <a:solidFill>
                            <a:schemeClr val="dk1"/>
                          </a:solidFill>
                        </a:rPr>
                        <a:t>Butinaca</a:t>
                      </a:r>
                      <a:r>
                        <a:rPr lang="nl-NL" dirty="0">
                          <a:solidFill>
                            <a:schemeClr val="dk1"/>
                          </a:solidFill>
                        </a:rPr>
                        <a:t>, nicotine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dirty="0">
                          <a:solidFill>
                            <a:schemeClr val="dk1"/>
                          </a:solidFill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79581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/>
                      <a:r>
                        <a:rPr lang="nl-NL" dirty="0">
                          <a:solidFill>
                            <a:schemeClr val="dk1"/>
                          </a:solidFill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nl-NL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nl-NL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Canapuff</a:t>
                      </a:r>
                      <a:r>
                        <a:rPr lang="nl-NL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premium TH-V (</a:t>
                      </a:r>
                      <a:r>
                        <a:rPr lang="nl-NL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tetrahydrocannabivarine</a:t>
                      </a:r>
                      <a:r>
                        <a:rPr lang="nl-NL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C19H26O2)</a:t>
                      </a:r>
                    </a:p>
                    <a:p>
                      <a:pPr algn="l"/>
                      <a:endParaRPr lang="nl-NL" dirty="0">
                        <a:solidFill>
                          <a:schemeClr val="dk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dirty="0">
                          <a:solidFill>
                            <a:schemeClr val="dk1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dirty="0">
                          <a:solidFill>
                            <a:schemeClr val="dk1"/>
                          </a:solidFill>
                        </a:rPr>
                        <a:t>THC, HHC; geen THC-V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43911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nl-NL" dirty="0">
                          <a:solidFill>
                            <a:schemeClr val="dk1"/>
                          </a:solidFill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nl-NL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nl-NL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l-NL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Canapuff</a:t>
                      </a:r>
                      <a:r>
                        <a:rPr lang="nl-NL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premium HHC-A	</a:t>
                      </a:r>
                    </a:p>
                    <a:p>
                      <a:pPr algn="l"/>
                      <a:r>
                        <a:rPr lang="nl-NL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nl-NL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hexahydrocannabinol</a:t>
                      </a:r>
                      <a:r>
                        <a:rPr lang="nl-NL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C21H32O2) 	</a:t>
                      </a:r>
                    </a:p>
                    <a:p>
                      <a:pPr algn="l"/>
                      <a:endParaRPr lang="nl-NL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endParaRPr lang="nl-NL" dirty="0">
                        <a:solidFill>
                          <a:schemeClr val="dk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dirty="0">
                          <a:solidFill>
                            <a:schemeClr val="dk1"/>
                          </a:solidFill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dirty="0">
                          <a:solidFill>
                            <a:schemeClr val="dk1"/>
                          </a:solidFill>
                        </a:rPr>
                        <a:t>HHC-A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09157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nl-NL" dirty="0">
                          <a:solidFill>
                            <a:schemeClr val="dk1"/>
                          </a:solidFill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nl-NL" sz="1800" b="0" i="0" u="none" strike="noStrike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l"/>
                      <a:r>
                        <a:rPr lang="nl-NL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nl-NL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Choices</a:t>
                      </a:r>
                      <a:r>
                        <a:rPr lang="nl-NL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lab (THC </a:t>
                      </a:r>
                      <a:r>
                        <a:rPr lang="nl-NL" sz="1800" b="0" i="0" u="none" strike="noStrike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vape</a:t>
                      </a:r>
                      <a:r>
                        <a:rPr lang="nl-NL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 	</a:t>
                      </a:r>
                    </a:p>
                    <a:p>
                      <a:pPr algn="l"/>
                      <a:endParaRPr lang="nl-NL" dirty="0">
                        <a:solidFill>
                          <a:schemeClr val="dk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ADB-4en-pinaca en nicotine </a:t>
                      </a:r>
                    </a:p>
                    <a:p>
                      <a:pPr algn="l"/>
                      <a:r>
                        <a:rPr lang="nl-NL" sz="1800" b="0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  <a:p>
                      <a:pPr algn="l"/>
                      <a:endParaRPr lang="nl-NL" dirty="0">
                        <a:solidFill>
                          <a:schemeClr val="dk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l-NL" dirty="0">
                          <a:solidFill>
                            <a:schemeClr val="dk1"/>
                          </a:solidFill>
                        </a:rPr>
                        <a:t>- (geen THC)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9028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0620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07E9AA-D28E-9EA7-511D-118713D83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AE225477-F485-F158-4403-300F536E6E3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04850" y="991235"/>
          <a:ext cx="10515600" cy="550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15849002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485365686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789427672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4219116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 err="1"/>
                        <a:t>Vape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Naam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Pos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Neg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16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Crystal </a:t>
                      </a:r>
                      <a:r>
                        <a:rPr lang="nl-NL" dirty="0" err="1"/>
                        <a:t>vapes</a:t>
                      </a:r>
                      <a:r>
                        <a:rPr lang="nl-NL" dirty="0"/>
                        <a:t> (THC toegevoegd)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MDMB-FUBINACA, ADB-4en-Pinaca en nicotine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576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5.2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Crystal </a:t>
                      </a:r>
                      <a:r>
                        <a:rPr lang="nl-NL" dirty="0" err="1"/>
                        <a:t>vapes</a:t>
                      </a:r>
                      <a:r>
                        <a:rPr lang="nl-NL" dirty="0"/>
                        <a:t> (THC toegevoegd)</a:t>
                      </a:r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MDMB-FUBINACA, ADB-</a:t>
                      </a:r>
                      <a:r>
                        <a:rPr lang="nl-NL" dirty="0" err="1"/>
                        <a:t>Butinaca</a:t>
                      </a:r>
                      <a:r>
                        <a:rPr lang="nl-NL" dirty="0"/>
                        <a:t>,  nicotine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8002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Losse vulling </a:t>
                      </a:r>
                      <a:r>
                        <a:rPr lang="nl-NL" dirty="0" err="1"/>
                        <a:t>tbv</a:t>
                      </a:r>
                      <a:r>
                        <a:rPr lang="nl-NL" dirty="0"/>
                        <a:t> THC </a:t>
                      </a:r>
                      <a:r>
                        <a:rPr lang="nl-NL" dirty="0" err="1"/>
                        <a:t>vape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MDMB-FUBINACA en nicotine aantoonbaar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8082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6.2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dirty="0"/>
                        <a:t>Losse vulling </a:t>
                      </a:r>
                      <a:r>
                        <a:rPr lang="nl-NL" dirty="0" err="1"/>
                        <a:t>tbv</a:t>
                      </a:r>
                      <a:r>
                        <a:rPr lang="nl-NL" dirty="0"/>
                        <a:t> THC </a:t>
                      </a:r>
                      <a:r>
                        <a:rPr lang="nl-NL" dirty="0" err="1"/>
                        <a:t>vape</a:t>
                      </a:r>
                      <a:endParaRPr lang="nl-NL" dirty="0"/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ADB-4en-Pinaca, ADB-</a:t>
                      </a:r>
                      <a:r>
                        <a:rPr lang="nl-NL" dirty="0" err="1"/>
                        <a:t>Butinaca</a:t>
                      </a:r>
                      <a:r>
                        <a:rPr lang="nl-NL" dirty="0"/>
                        <a:t> en nicotine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6048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Crystal </a:t>
                      </a:r>
                      <a:r>
                        <a:rPr lang="nl-NL" dirty="0" err="1"/>
                        <a:t>strawberry</a:t>
                      </a:r>
                      <a:r>
                        <a:rPr lang="nl-NL" dirty="0"/>
                        <a:t> kiwi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MDMB-FUBINACA en nicotine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883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Legend </a:t>
                      </a:r>
                      <a:r>
                        <a:rPr lang="nl-NL" dirty="0" err="1"/>
                        <a:t>juicy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peach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Nicotine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61650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Blueberry</a:t>
                      </a:r>
                      <a:r>
                        <a:rPr lang="nl-NL" dirty="0"/>
                        <a:t> </a:t>
                      </a:r>
                      <a:r>
                        <a:rPr lang="nl-NL" dirty="0" err="1"/>
                        <a:t>bubble</a:t>
                      </a:r>
                      <a:r>
                        <a:rPr lang="nl-NL" dirty="0"/>
                        <a:t> gum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Nicotine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05514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 err="1"/>
                        <a:t>Crown</a:t>
                      </a:r>
                      <a:r>
                        <a:rPr lang="nl-NL" dirty="0"/>
                        <a:t> Bar Al </a:t>
                      </a:r>
                      <a:r>
                        <a:rPr lang="nl-NL" dirty="0" err="1"/>
                        <a:t>Fakker</a:t>
                      </a:r>
                      <a:r>
                        <a:rPr lang="nl-NL" dirty="0"/>
                        <a:t> Lemon Mint 8000 Pro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Nicotine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34413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97628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83B060-BC97-EC2F-0643-7A683E5D4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Conclusie </a:t>
            </a:r>
            <a:r>
              <a:rPr lang="nl-NL" dirty="0" err="1"/>
              <a:t>Vape</a:t>
            </a:r>
            <a:r>
              <a:rPr lang="nl-NL" dirty="0"/>
              <a:t> vloeistoffen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26FB85-F036-B59A-650F-71F341F003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Meeste THC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vapes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bevatten synthetische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cannabinoiden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MDMB-FUBINACA, ADB-4en-Pinaca en ADB-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Butinaca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Een enkeling daadwerkelijk THC of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HHc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conform aanduiding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Alle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vapes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bevatten geur- en smaakstoffen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Op één na alle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vapes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bevatten nicotine</a:t>
            </a:r>
          </a:p>
        </p:txBody>
      </p:sp>
    </p:spTree>
    <p:extLst>
      <p:ext uri="{BB962C8B-B14F-4D97-AF65-F5344CB8AC3E}">
        <p14:creationId xmlns:p14="http://schemas.microsoft.com/office/powerpoint/2010/main" val="2744048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BB6B62-FA7A-EBD0-84F4-1C01E486E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ADB </a:t>
            </a:r>
            <a:r>
              <a:rPr lang="nl-NL" dirty="0" err="1"/>
              <a:t>Butinaca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A090B4-B185-0324-526B-7DB830B18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Synthetische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cannabinoid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receptor agonist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Wordt goed opgenomen na evaporeren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Toegevoegd aan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vape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vloeistof met Nicotine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ADB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Butinaca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Binding aan CB-1 receptor (net als THC)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Euforie, veranderde perceptie, ontspanning, afname motorische coördinatie</a:t>
            </a:r>
          </a:p>
          <a:p>
            <a:pPr lvl="1"/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Veel sterker werkzaam dan THC</a:t>
            </a:r>
          </a:p>
          <a:p>
            <a:pPr lvl="1"/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Toxiciteit mogelijk </a:t>
            </a:r>
            <a:r>
              <a:rPr lang="nl-NL" b="1" dirty="0" err="1">
                <a:latin typeface="Calibri" panose="020F0502020204030204" pitchFamily="34" charset="0"/>
                <a:cs typeface="Calibri" panose="020F0502020204030204" pitchFamily="34" charset="0"/>
              </a:rPr>
              <a:t>afh</a:t>
            </a:r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 gewenning, concentratie en </a:t>
            </a:r>
            <a:r>
              <a:rPr lang="nl-NL" b="1" dirty="0" err="1">
                <a:latin typeface="Calibri" panose="020F0502020204030204" pitchFamily="34" charset="0"/>
                <a:cs typeface="Calibri" panose="020F0502020204030204" pitchFamily="34" charset="0"/>
              </a:rPr>
              <a:t>vape</a:t>
            </a:r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 gedrag</a:t>
            </a:r>
          </a:p>
          <a:p>
            <a:pPr lvl="1"/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Hoofdpijn, duizeligheid, rode ogen, hartkloppingen, angst, psychose, wegvallen, </a:t>
            </a:r>
            <a:r>
              <a:rPr lang="nl-NL" b="1" dirty="0" err="1">
                <a:latin typeface="Calibri" panose="020F0502020204030204" pitchFamily="34" charset="0"/>
                <a:cs typeface="Calibri" panose="020F0502020204030204" pitchFamily="34" charset="0"/>
              </a:rPr>
              <a:t>misselijkeid</a:t>
            </a:r>
            <a:endParaRPr lang="nl-NL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827C916-DBF2-FB5C-03F7-0A94F8D7E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46168" y="507537"/>
            <a:ext cx="4309628" cy="2235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6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B88E6D-D177-B861-B991-B237AC130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653A11-1150-A6F8-F5CD-308F9A34D4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ED6B5EE-D63A-5698-B7F0-B34E9D541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840" y="572486"/>
            <a:ext cx="6937792" cy="571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806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C3125E-D794-4E68-04AE-955D8CCD2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Drugs in </a:t>
            </a:r>
            <a:r>
              <a:rPr lang="nl-NL" dirty="0" err="1"/>
              <a:t>vape</a:t>
            </a:r>
            <a:r>
              <a:rPr lang="nl-NL" dirty="0"/>
              <a:t> vloeistof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369905-9C37-CC35-2A1D-127D7D968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Evaporeren (temperatuur afhankelijk)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Synthetische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cannabinoiden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cathinones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oa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mefedrone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metamfetamine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, MDMA, LSD, GHB, alfa PVP, en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ketamine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en nicotine verdampen/vervluchtigen voldoende bij temperatuur e-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cigarette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Cocaine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(base),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fentanyl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heroine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mogelijk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Cannabis: THC (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decarboxilering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CBD door temp van ca 200 </a:t>
            </a:r>
            <a:r>
              <a:rPr lang="nl-NL" baseline="30000" dirty="0"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Diacetylmorfine (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heroine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)als geneesmiddel geregistreerd (specifieke verdamper) bij ontwenning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9E222B0-6475-8964-4F53-1BA91114BE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954" y="182880"/>
            <a:ext cx="2481699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52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536564-F5BF-9751-74C8-F2C43CF09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0774130-8F8A-CAF3-E31F-DDD086490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F8F3E61-DE05-091E-47E4-BE8AB62D11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280" y="185444"/>
            <a:ext cx="7670622" cy="667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994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A1D95D-0B9F-299D-EEC6-0A462F27A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D78D7FD-5C46-D24F-F742-0A5B6F31B4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 descr="De longen - Slingeland Ziekenhuis">
            <a:extLst>
              <a:ext uri="{FF2B5EF4-FFF2-40B4-BE49-F238E27FC236}">
                <a16:creationId xmlns:a16="http://schemas.microsoft.com/office/drawing/2014/main" id="{5303C1F2-99EB-006A-F282-EE1046276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69" y="365125"/>
            <a:ext cx="9086659" cy="612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947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C176D54-7694-D981-636C-6EC6C4665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Trilhaar long mucosa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BFF8578-B337-60E0-F07B-A0EF467D6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5779495" y="3290685"/>
            <a:ext cx="3888269" cy="2286302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A76DC6F-E3EE-E8B2-EB6F-5AA0DABFE3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739" y="1915602"/>
            <a:ext cx="4976261" cy="426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11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D2CEC5-95B5-34C1-EA55-DD0CA06EC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1465" y="611663"/>
            <a:ext cx="2902166" cy="1325563"/>
          </a:xfrm>
        </p:spPr>
        <p:txBody>
          <a:bodyPr>
            <a:normAutofit fontScale="90000"/>
          </a:bodyPr>
          <a:lstStyle/>
          <a:p>
            <a:r>
              <a:rPr lang="en-US" sz="3100" b="1" i="0" dirty="0">
                <a:solidFill>
                  <a:srgbClr val="001D35"/>
                </a:solidFill>
                <a:effectLst/>
                <a:latin typeface="Google Sans"/>
              </a:rPr>
              <a:t>EVALI: E-cigarette or Vaping product use-associated Lung Injury</a:t>
            </a:r>
            <a:br>
              <a:rPr lang="en-US" sz="2000" b="0" i="0" dirty="0">
                <a:solidFill>
                  <a:srgbClr val="001D35"/>
                </a:solidFill>
                <a:effectLst/>
                <a:latin typeface="Google Sans"/>
              </a:rPr>
            </a:br>
            <a:endParaRPr lang="nl-NL" sz="2000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4DE6A8-29A4-37C8-175E-760871FC4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3428999"/>
            <a:ext cx="5257800" cy="187037"/>
          </a:xfrm>
        </p:spPr>
        <p:txBody>
          <a:bodyPr>
            <a:normAutofit fontScale="25000" lnSpcReduction="20000"/>
          </a:bodyPr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C472DB8-33EF-BDF1-7520-2CDD1D3DD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"/>
            <a:ext cx="8451634" cy="68580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F229FE4-DF9F-6942-1FC4-D93455798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1465" y="2584768"/>
            <a:ext cx="3250980" cy="228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598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8AA36F-7BE6-5B0C-9373-FF2FD97E0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EE9B2AA-3208-9D4B-38AF-74B2BD824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7E104E3-2172-9D10-A5DA-C8652258E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76" y="1622267"/>
            <a:ext cx="11700826" cy="2705893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678BA01C-CD4E-C633-7B1C-353CE34B85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1459" y="3998728"/>
            <a:ext cx="2859272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6977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752983-BD91-671D-13FB-A0A2ACE49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Vape</a:t>
            </a:r>
            <a:r>
              <a:rPr lang="nl-NL" dirty="0"/>
              <a:t> vloeistof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38DA892-8070-B0B6-175B-4CDE0565485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4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Hulpstoffen</a:t>
            </a:r>
            <a:r>
              <a:rPr lang="en-US" sz="3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/carriers</a:t>
            </a:r>
            <a:endParaRPr lang="nl-NL" sz="34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sz="3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Propyleen oxide</a:t>
            </a:r>
            <a:endParaRPr lang="nl-NL" sz="34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sz="3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Propyleenglycol</a:t>
            </a:r>
            <a:endParaRPr lang="nl-NL" sz="34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sz="3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Polyethyleenglycol</a:t>
            </a:r>
            <a:endParaRPr lang="nl-NL" sz="34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sz="3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Vegetable</a:t>
            </a:r>
            <a:r>
              <a:rPr lang="nl-NL" sz="3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nl-NL" sz="3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glycerin</a:t>
            </a:r>
            <a:endParaRPr lang="nl-NL" sz="34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sz="3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Acetaldehyde</a:t>
            </a:r>
            <a:endParaRPr lang="nl-NL" sz="34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sz="3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Formaldehyde</a:t>
            </a:r>
            <a:endParaRPr lang="nl-NL" sz="34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sz="34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Acetamide</a:t>
            </a:r>
            <a:endParaRPr lang="nl-NL" sz="34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sz="3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Diacetyl </a:t>
            </a:r>
            <a:endParaRPr lang="nl-NL" sz="34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sz="3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Vitamine E-acetaat</a:t>
            </a:r>
            <a:endParaRPr lang="nl-NL" sz="34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endParaRPr lang="nl-NL" dirty="0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5B6FF28-8052-66E7-EB3B-EA452A92C98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sz="3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Metalen</a:t>
            </a:r>
            <a:endParaRPr lang="nl-NL" sz="3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sz="3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koper, nikkel, tin, lood, chroom</a:t>
            </a:r>
            <a:endParaRPr lang="nl-NL" sz="3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sz="3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 </a:t>
            </a:r>
            <a:endParaRPr lang="nl-NL" sz="3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sz="31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VOC’s</a:t>
            </a:r>
            <a:r>
              <a:rPr lang="nl-NL" sz="3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(vluchtige organische stoffen)</a:t>
            </a:r>
            <a:endParaRPr lang="nl-NL" sz="3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sz="3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Benzeen, tolueen, xyleen</a:t>
            </a:r>
          </a:p>
          <a:p>
            <a:endParaRPr lang="nl-NL" sz="3100" dirty="0">
              <a:solidFill>
                <a:srgbClr val="000000"/>
              </a:solidFill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sz="31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Smaakstoffen</a:t>
            </a:r>
          </a:p>
          <a:p>
            <a:r>
              <a:rPr lang="nl-NL" sz="3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Menthol </a:t>
            </a:r>
            <a:r>
              <a:rPr lang="nl-NL" sz="31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ea</a:t>
            </a:r>
            <a:endParaRPr lang="nl-NL" sz="3100" dirty="0">
              <a:solidFill>
                <a:srgbClr val="000000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endParaRPr lang="nl-NL" sz="31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r>
              <a:rPr lang="nl-NL" sz="3100" b="1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Genotmiddel</a:t>
            </a:r>
          </a:p>
          <a:p>
            <a:r>
              <a:rPr lang="nl-NL" sz="3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Nicotine</a:t>
            </a:r>
          </a:p>
          <a:p>
            <a:r>
              <a:rPr lang="nl-NL" sz="310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THC, ADB </a:t>
            </a:r>
            <a:r>
              <a:rPr lang="nl-NL" sz="310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Butinaca</a:t>
            </a:r>
            <a:r>
              <a:rPr lang="nl-NL" sz="310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nl-NL" sz="3100" dirty="0" err="1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etc</a:t>
            </a:r>
            <a:endParaRPr lang="nl-NL" sz="3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4BE2A81-D546-775E-A838-38BC48D497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145" y="204190"/>
            <a:ext cx="3462655" cy="164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064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84CC5B-A3DB-C87C-2EAF-C6BDF22FF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Vape</a:t>
            </a:r>
            <a:r>
              <a:rPr lang="nl-NL" dirty="0"/>
              <a:t> vloeistof “popcornlong”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26F745A-7B21-FDB9-4ADE-B50890B39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b="1" i="0" dirty="0">
                <a:solidFill>
                  <a:srgbClr val="001D35"/>
                </a:solidFill>
                <a:effectLst/>
                <a:latin typeface="Google Sans"/>
              </a:rPr>
              <a:t>Diacetyl </a:t>
            </a:r>
            <a:r>
              <a:rPr lang="nl-NL" b="0" i="0" dirty="0">
                <a:solidFill>
                  <a:srgbClr val="001D35"/>
                </a:solidFill>
                <a:effectLst/>
                <a:latin typeface="Google Sans"/>
              </a:rPr>
              <a:t>in popcorn kan een risico zijn op een longaandoening genaamd </a:t>
            </a:r>
            <a:r>
              <a:rPr lang="nl-NL" b="0" i="0" dirty="0" err="1">
                <a:solidFill>
                  <a:srgbClr val="001D35"/>
                </a:solidFill>
                <a:effectLst/>
                <a:latin typeface="Google Sans"/>
              </a:rPr>
              <a:t>bronchiolitis</a:t>
            </a:r>
            <a:r>
              <a:rPr lang="nl-NL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nl-NL" b="0" i="0" dirty="0" err="1">
                <a:solidFill>
                  <a:srgbClr val="001D35"/>
                </a:solidFill>
                <a:effectLst/>
                <a:latin typeface="Google Sans"/>
              </a:rPr>
              <a:t>obliterans</a:t>
            </a:r>
            <a:r>
              <a:rPr lang="nl-NL" b="0" i="0" dirty="0">
                <a:solidFill>
                  <a:srgbClr val="001D35"/>
                </a:solidFill>
                <a:effectLst/>
                <a:latin typeface="Google Sans"/>
              </a:rPr>
              <a:t>, ook wel bekend als "popcornlong". </a:t>
            </a:r>
          </a:p>
          <a:p>
            <a:r>
              <a:rPr lang="nl-NL" b="0" i="0" dirty="0">
                <a:solidFill>
                  <a:srgbClr val="001D35"/>
                </a:solidFill>
                <a:effectLst/>
                <a:latin typeface="Google Sans"/>
              </a:rPr>
              <a:t>Dit komt omdat diacetyl bij hoge temperaturen inadembare dampen kan vrijmaken. De aandoening kwam veel voor bij werkers in de popcornindustrie. </a:t>
            </a:r>
          </a:p>
          <a:p>
            <a:r>
              <a:rPr lang="nl-NL" dirty="0">
                <a:solidFill>
                  <a:srgbClr val="001D35"/>
                </a:solidFill>
                <a:latin typeface="Google Sans"/>
              </a:rPr>
              <a:t>Toegevoegd als smaakstof (boterachtig)</a:t>
            </a:r>
          </a:p>
          <a:p>
            <a:r>
              <a:rPr lang="nl-NL" dirty="0">
                <a:solidFill>
                  <a:srgbClr val="001D35"/>
                </a:solidFill>
                <a:latin typeface="Google Sans"/>
              </a:rPr>
              <a:t>Relatie EVALI met </a:t>
            </a:r>
            <a:r>
              <a:rPr lang="nl-NL" b="1" dirty="0">
                <a:solidFill>
                  <a:srgbClr val="001D35"/>
                </a:solidFill>
                <a:latin typeface="Google Sans"/>
              </a:rPr>
              <a:t>diacetyl</a:t>
            </a:r>
            <a:r>
              <a:rPr lang="nl-NL" dirty="0">
                <a:solidFill>
                  <a:srgbClr val="001D35"/>
                </a:solidFill>
                <a:latin typeface="Google Sans"/>
              </a:rPr>
              <a:t> ?</a:t>
            </a:r>
            <a:endParaRPr lang="nl-NL" dirty="0"/>
          </a:p>
        </p:txBody>
      </p:sp>
      <p:pic>
        <p:nvPicPr>
          <p:cNvPr id="1025" name="Picture 1" descr="Popcorn long in Nederland - Bijwerkingen van werk">
            <a:extLst>
              <a:ext uri="{FF2B5EF4-FFF2-40B4-BE49-F238E27FC236}">
                <a16:creationId xmlns:a16="http://schemas.microsoft.com/office/drawing/2014/main" id="{6FCEF8BE-DE70-862B-0302-00EC81BAC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099" y="3632957"/>
            <a:ext cx="3190279" cy="241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2324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B137E2-3C1B-8184-1541-BA831A823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AB2B7E4-7756-4671-68BE-F62814BA2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4127" y="535370"/>
            <a:ext cx="4339673" cy="595750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92D770A-DA15-2B07-503D-C93AFE01D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145" y="274854"/>
            <a:ext cx="5013564" cy="630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8404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512861-07F4-7A75-21A5-D76E96882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61CF5A8-F839-C963-16FE-9C62C93268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356C8092-DD33-0888-51F6-29C59C071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223" y="681037"/>
            <a:ext cx="8976065" cy="533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992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47D626-1E37-1C02-49E0-1774ED90A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Vape en risico: Evali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6FCA811-B093-9AF4-6B42-0345414AD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EVALI, (E-cigarette or Vaping product use-associated Lung Injury)</a:t>
            </a:r>
          </a:p>
          <a:p>
            <a:pPr lvl="1"/>
            <a:r>
              <a:rPr lang="en-US" dirty="0" err="1">
                <a:solidFill>
                  <a:srgbClr val="001D35"/>
                </a:solidFill>
                <a:latin typeface="Google Sans"/>
              </a:rPr>
              <a:t>Neutrofyle</a:t>
            </a:r>
            <a:r>
              <a:rPr lang="en-US" dirty="0">
                <a:solidFill>
                  <a:srgbClr val="001D35"/>
                </a:solidFill>
                <a:latin typeface="Google Sans"/>
              </a:rPr>
              <a:t> </a:t>
            </a:r>
            <a:r>
              <a:rPr lang="en-US" dirty="0" err="1">
                <a:solidFill>
                  <a:srgbClr val="001D35"/>
                </a:solidFill>
                <a:latin typeface="Google Sans"/>
              </a:rPr>
              <a:t>granulocyten</a:t>
            </a:r>
            <a:r>
              <a:rPr lang="en-US" dirty="0">
                <a:solidFill>
                  <a:srgbClr val="001D35"/>
                </a:solidFill>
                <a:latin typeface="Google Sans"/>
              </a:rPr>
              <a:t> in </a:t>
            </a:r>
            <a:r>
              <a:rPr lang="en-US" dirty="0" err="1">
                <a:solidFill>
                  <a:srgbClr val="001D35"/>
                </a:solidFill>
                <a:latin typeface="Google Sans"/>
              </a:rPr>
              <a:t>longvloeistof</a:t>
            </a:r>
            <a:endParaRPr lang="en-US" dirty="0">
              <a:solidFill>
                <a:srgbClr val="001D35"/>
              </a:solidFill>
              <a:latin typeface="Google Sans"/>
            </a:endParaRPr>
          </a:p>
          <a:p>
            <a:pPr lvl="1"/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Pneumonie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(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ontstekingsproces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)</a:t>
            </a:r>
          </a:p>
          <a:p>
            <a:pPr lvl="1"/>
            <a:r>
              <a:rPr lang="en-US" dirty="0" err="1">
                <a:solidFill>
                  <a:srgbClr val="001D35"/>
                </a:solidFill>
                <a:latin typeface="Google Sans"/>
              </a:rPr>
              <a:t>Longbloeding</a:t>
            </a:r>
            <a:endParaRPr lang="en-US" dirty="0">
              <a:solidFill>
                <a:srgbClr val="001D35"/>
              </a:solidFill>
              <a:latin typeface="Google Sans"/>
            </a:endParaRPr>
          </a:p>
          <a:p>
            <a:pPr lvl="1"/>
            <a:r>
              <a:rPr lang="en-US" dirty="0">
                <a:solidFill>
                  <a:srgbClr val="001D35"/>
                </a:solidFill>
                <a:latin typeface="Google Sans"/>
              </a:rPr>
              <a:t>Fibrose </a:t>
            </a:r>
            <a:r>
              <a:rPr lang="en-US" dirty="0" err="1">
                <a:solidFill>
                  <a:srgbClr val="001D35"/>
                </a:solidFill>
                <a:latin typeface="Google Sans"/>
              </a:rPr>
              <a:t>vorming</a:t>
            </a:r>
            <a:r>
              <a:rPr lang="en-US" dirty="0">
                <a:solidFill>
                  <a:srgbClr val="001D35"/>
                </a:solidFill>
                <a:latin typeface="Google Sans"/>
              </a:rPr>
              <a:t>?</a:t>
            </a:r>
          </a:p>
          <a:p>
            <a:pPr lvl="1"/>
            <a:r>
              <a:rPr lang="en-US" dirty="0" err="1">
                <a:solidFill>
                  <a:srgbClr val="001D35"/>
                </a:solidFill>
                <a:latin typeface="Google Sans"/>
              </a:rPr>
              <a:t>Benauwdheid</a:t>
            </a:r>
            <a:r>
              <a:rPr lang="en-US" dirty="0">
                <a:solidFill>
                  <a:srgbClr val="001D35"/>
                </a:solidFill>
                <a:latin typeface="Google Sans"/>
              </a:rPr>
              <a:t> </a:t>
            </a:r>
          </a:p>
          <a:p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Metalen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en org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oplosmiddelen</a:t>
            </a:r>
            <a:endParaRPr lang="en-US" b="0" i="0" dirty="0">
              <a:solidFill>
                <a:srgbClr val="001D35"/>
              </a:solidFill>
              <a:effectLst/>
              <a:latin typeface="Google Sans"/>
            </a:endParaRPr>
          </a:p>
          <a:p>
            <a:pPr lvl="1"/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Neurologische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schade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(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lange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  <a:r>
              <a:rPr lang="en-US" b="0" i="0" dirty="0" err="1">
                <a:solidFill>
                  <a:srgbClr val="001D35"/>
                </a:solidFill>
                <a:effectLst/>
                <a:latin typeface="Google Sans"/>
              </a:rPr>
              <a:t>termijn</a:t>
            </a:r>
            <a:r>
              <a:rPr lang="en-US" b="0" i="0" dirty="0">
                <a:solidFill>
                  <a:srgbClr val="001D35"/>
                </a:solidFill>
                <a:effectLst/>
                <a:latin typeface="Google Sans"/>
              </a:rPr>
              <a:t> effect)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DF0169E-5D58-65C3-3BD1-880725D7C2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0520" y="2906259"/>
            <a:ext cx="3383280" cy="219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1335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F3693-FDFE-07C6-D53B-671CE50FA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E3009B-8D5E-F8CB-2D44-8E9E543D890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2DD0E05-A5FA-F696-7D75-086A63E4057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A176ADA-C39D-5175-21A3-89819315B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1298"/>
            <a:ext cx="12192000" cy="63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848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6C52BB-7F18-9D38-1EB9-A51E12BBE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Vape</a:t>
            </a:r>
            <a:r>
              <a:rPr lang="nl-NL" dirty="0"/>
              <a:t> vloeistoffen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3BA9994-475C-BF4F-D96F-195127C266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Kwalitatieve analyse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Qtof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mogelijk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tbv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aantonen drugs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Overige componenten alternatieve technieken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Smaakjes, verslavende stoffen en toegankelijkheid leiden tot frequent gebruik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Sterk werkzame synthetische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cannabinoiden</a:t>
            </a:r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 en nicotine kunnen aanleiding geven tot systemische toxiciteit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Hulpstoffen leiden tot chronische pneumonie</a:t>
            </a:r>
          </a:p>
          <a:p>
            <a:pPr lvl="1"/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Evali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Veilig alternatief voor sigaret??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3DC2E13-CC1D-FBF5-52F5-110B5507E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8822" y="4156365"/>
            <a:ext cx="2420100" cy="242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440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1648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9B02B7-1847-3F11-5BE7-204B9A403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8D14BE9-BF5E-79FE-90F2-07FA6BEA6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88139F8-D989-D5B5-9C5D-C51A0D829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691" y="0"/>
            <a:ext cx="53866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090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9B8F0F-697D-B883-8FFE-F2583159F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5198ACB5-E180-CCD8-6CA5-F17D50A73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CCED700-A907-2B3F-AD04-F79CD14E4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0" y="61912"/>
            <a:ext cx="8115300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222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6EADBB-E0BB-BDC4-1873-DD12FB344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Nicotine intoxicatie </a:t>
            </a:r>
            <a:br>
              <a:rPr lang="nl-NL" dirty="0"/>
            </a:br>
            <a:r>
              <a:rPr lang="nl-NL" dirty="0" err="1"/>
              <a:t>vape</a:t>
            </a:r>
            <a:r>
              <a:rPr lang="nl-NL" dirty="0"/>
              <a:t> vloeistof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6248486-E930-E836-70A0-0E9B916808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Absorptie via slijmvliezen mond en maag</a:t>
            </a:r>
          </a:p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Snelle omzetting in </a:t>
            </a:r>
            <a:r>
              <a:rPr lang="nl-N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cotinine</a:t>
            </a: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, t</a:t>
            </a:r>
            <a:r>
              <a:rPr lang="nl-NL" sz="2400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1/2</a:t>
            </a: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 2 uur. </a:t>
            </a:r>
          </a:p>
          <a:p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Te analyseren in urine en bloed, nicotine en </a:t>
            </a:r>
            <a:r>
              <a:rPr lang="nl-N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cotinine</a:t>
            </a:r>
            <a:endParaRPr lang="nl-NL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Nicotinerge</a:t>
            </a: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 acetylcholine receptor (hart, perifeer, centraal)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Matige intoxicatie: misselijk, braken, hypertensie, tachycardie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Ernstige intoxicatie: convulsies, coma, hypotensie, bradycardie, aritmie, </a:t>
            </a:r>
            <a:r>
              <a:rPr lang="nl-NL" dirty="0" err="1">
                <a:latin typeface="Calibri" panose="020F0502020204030204" pitchFamily="34" charset="0"/>
                <a:cs typeface="Calibri" panose="020F0502020204030204" pitchFamily="34" charset="0"/>
              </a:rPr>
              <a:t>myoclonie</a:t>
            </a:r>
            <a:endParaRPr lang="nl-N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Vulling </a:t>
            </a:r>
            <a:r>
              <a:rPr lang="nl-NL" b="1" dirty="0" err="1">
                <a:latin typeface="Calibri" panose="020F0502020204030204" pitchFamily="34" charset="0"/>
                <a:cs typeface="Calibri" panose="020F0502020204030204" pitchFamily="34" charset="0"/>
              </a:rPr>
              <a:t>tbv</a:t>
            </a:r>
            <a:r>
              <a:rPr lang="nl-NL" b="1" dirty="0">
                <a:latin typeface="Calibri" panose="020F0502020204030204" pitchFamily="34" charset="0"/>
                <a:cs typeface="Calibri" panose="020F0502020204030204" pitchFamily="34" charset="0"/>
              </a:rPr>
              <a:t> zelf verdunnen: 450 mg/ml; dodelijke dosis: 500-1000 mg.</a:t>
            </a:r>
          </a:p>
          <a:p>
            <a:pPr lvl="1"/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Lichamelijke/geestelijke afhankelijkheid bij meermalig gebruik</a:t>
            </a:r>
          </a:p>
          <a:p>
            <a:pPr lvl="1"/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6F897848-9D1B-8BBB-CA88-1D379F8001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8953" y="411161"/>
            <a:ext cx="4135686" cy="232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215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D2172F-5DD0-9D38-0B25-778BC50BD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Patient</a:t>
            </a:r>
            <a:r>
              <a:rPr lang="nl-NL" dirty="0"/>
              <a:t> SEH na </a:t>
            </a:r>
            <a:r>
              <a:rPr lang="nl-NL" dirty="0" err="1"/>
              <a:t>vapen</a:t>
            </a:r>
            <a:r>
              <a:rPr lang="nl-NL" dirty="0"/>
              <a:t> (HMC)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654E37E-9400-04FA-AB76-2582BBDECB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nl-NL" sz="2400" b="0" i="0" u="none" strike="noStrike" baseline="0" dirty="0">
                <a:latin typeface="Calibri" panose="020F0502020204030204" pitchFamily="34" charset="0"/>
              </a:rPr>
              <a:t>Een 27 jarige man op SEH met plotselinge ernstige hoofdpijn, misselijkheid, duizeligheid, rode ogen en hartkloppingen</a:t>
            </a:r>
          </a:p>
          <a:p>
            <a:pPr algn="l"/>
            <a:r>
              <a:rPr lang="nl-NL" sz="2400" dirty="0">
                <a:latin typeface="Calibri" panose="020F0502020204030204" pitchFamily="34" charset="0"/>
              </a:rPr>
              <a:t>Startte direct na het </a:t>
            </a:r>
            <a:r>
              <a:rPr lang="nl-NL" sz="2400" dirty="0" err="1">
                <a:latin typeface="Calibri" panose="020F0502020204030204" pitchFamily="34" charset="0"/>
              </a:rPr>
              <a:t>vapen</a:t>
            </a:r>
            <a:r>
              <a:rPr lang="nl-NL" sz="2400" dirty="0">
                <a:latin typeface="Calibri" panose="020F0502020204030204" pitchFamily="34" charset="0"/>
              </a:rPr>
              <a:t> </a:t>
            </a:r>
            <a:r>
              <a:rPr lang="en-US" sz="2400" b="0" i="0" u="none" strike="noStrike" baseline="0" dirty="0">
                <a:latin typeface="Calibri" panose="020F0502020204030204" pitchFamily="34" charset="0"/>
              </a:rPr>
              <a:t>(e-cigarette)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</a:rPr>
              <a:t>DOA </a:t>
            </a:r>
            <a:r>
              <a:rPr lang="en-US" sz="2400" dirty="0" err="1">
                <a:latin typeface="Calibri" panose="020F0502020204030204" pitchFamily="34" charset="0"/>
              </a:rPr>
              <a:t>snel</a:t>
            </a:r>
            <a:r>
              <a:rPr lang="en-US" sz="2400" dirty="0">
                <a:latin typeface="Calibri" panose="020F0502020204030204" pitchFamily="34" charset="0"/>
              </a:rPr>
              <a:t>-test urine  (Cocaine, THC, </a:t>
            </a:r>
            <a:r>
              <a:rPr lang="en-US" sz="2400" dirty="0" err="1">
                <a:latin typeface="Calibri" panose="020F0502020204030204" pitchFamily="34" charset="0"/>
              </a:rPr>
              <a:t>amfetamine</a:t>
            </a:r>
            <a:r>
              <a:rPr lang="en-US" sz="2400" dirty="0">
                <a:latin typeface="Calibri" panose="020F0502020204030204" pitchFamily="34" charset="0"/>
              </a:rPr>
              <a:t>, </a:t>
            </a:r>
            <a:r>
              <a:rPr lang="en-US" sz="2400" dirty="0" err="1">
                <a:latin typeface="Calibri" panose="020F0502020204030204" pitchFamily="34" charset="0"/>
              </a:rPr>
              <a:t>opiaat</a:t>
            </a:r>
            <a:r>
              <a:rPr lang="en-US" sz="2400" dirty="0">
                <a:latin typeface="Calibri" panose="020F0502020204030204" pitchFamily="34" charset="0"/>
              </a:rPr>
              <a:t>, benzo, </a:t>
            </a:r>
            <a:r>
              <a:rPr lang="en-US" sz="2400" dirty="0" err="1">
                <a:latin typeface="Calibri" panose="020F0502020204030204" pitchFamily="34" charset="0"/>
              </a:rPr>
              <a:t>barbituraat</a:t>
            </a:r>
            <a:r>
              <a:rPr lang="en-US" sz="2400" dirty="0">
                <a:latin typeface="Calibri" panose="020F0502020204030204" pitchFamily="34" charset="0"/>
              </a:rPr>
              <a:t>, TCA ) </a:t>
            </a:r>
            <a:r>
              <a:rPr lang="en-US" sz="2400" dirty="0" err="1">
                <a:latin typeface="Calibri" panose="020F0502020204030204" pitchFamily="34" charset="0"/>
              </a:rPr>
              <a:t>negatief</a:t>
            </a:r>
            <a:endParaRPr lang="en-US" sz="2400" dirty="0">
              <a:latin typeface="Calibri" panose="020F0502020204030204" pitchFamily="34" charset="0"/>
            </a:endParaRPr>
          </a:p>
          <a:p>
            <a:pPr algn="l"/>
            <a:endParaRPr lang="en-US" sz="2400" dirty="0">
              <a:latin typeface="Calibri" panose="020F0502020204030204" pitchFamily="34" charset="0"/>
            </a:endParaRPr>
          </a:p>
          <a:p>
            <a:pPr algn="l"/>
            <a:r>
              <a:rPr lang="en-US" sz="2400" dirty="0" err="1">
                <a:latin typeface="Calibri" panose="020F0502020204030204" pitchFamily="34" charset="0"/>
              </a:rPr>
              <a:t>Gekocht</a:t>
            </a:r>
            <a:r>
              <a:rPr lang="en-US" sz="2400" dirty="0">
                <a:latin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</a:rPr>
              <a:t>als</a:t>
            </a:r>
            <a:r>
              <a:rPr lang="en-US" sz="2400" dirty="0">
                <a:latin typeface="Calibri" panose="020F0502020204030204" pitchFamily="34" charset="0"/>
              </a:rPr>
              <a:t> nicotine vape via </a:t>
            </a:r>
            <a:r>
              <a:rPr lang="en-US" sz="2400" dirty="0" err="1">
                <a:latin typeface="Calibri" panose="020F0502020204030204" pitchFamily="34" charset="0"/>
              </a:rPr>
              <a:t>Turkse</a:t>
            </a:r>
            <a:r>
              <a:rPr lang="en-US" sz="2400" dirty="0">
                <a:latin typeface="Calibri" panose="020F0502020204030204" pitchFamily="34" charset="0"/>
              </a:rPr>
              <a:t> site</a:t>
            </a:r>
            <a:endParaRPr lang="nl-NL" sz="2400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398BA84-00EE-7651-E973-DCEFF9733F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599" y="3963442"/>
            <a:ext cx="3515592" cy="221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83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4C9D0B-DCE9-5C42-A174-852C7100D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Verdere analyse Q Tof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5CEDFA0-DDFC-8227-5487-F2C9E390BD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Vape </a:t>
            </a:r>
            <a:r>
              <a:rPr lang="en-US" dirty="0" err="1">
                <a:latin typeface="Calibri" panose="020F0502020204030204" pitchFamily="34" charset="0"/>
              </a:rPr>
              <a:t>vloeistof</a:t>
            </a:r>
            <a:r>
              <a:rPr lang="en-US" dirty="0">
                <a:latin typeface="Calibri" panose="020F0502020204030204" pitchFamily="34" charset="0"/>
              </a:rPr>
              <a:t> LCMS-</a:t>
            </a:r>
            <a:r>
              <a:rPr lang="en-US" dirty="0" err="1">
                <a:latin typeface="Calibri" panose="020F0502020204030204" pitchFamily="34" charset="0"/>
              </a:rPr>
              <a:t>Qtof</a:t>
            </a:r>
            <a:r>
              <a:rPr lang="en-US" dirty="0">
                <a:latin typeface="Calibri" panose="020F0502020204030204" pitchFamily="34" charset="0"/>
              </a:rPr>
              <a:t>: ADB </a:t>
            </a:r>
            <a:r>
              <a:rPr lang="en-US" dirty="0" err="1">
                <a:latin typeface="Calibri" panose="020F0502020204030204" pitchFamily="34" charset="0"/>
              </a:rPr>
              <a:t>Butinaca</a:t>
            </a:r>
            <a:r>
              <a:rPr lang="en-US" dirty="0">
                <a:latin typeface="Calibri" panose="020F0502020204030204" pitchFamily="34" charset="0"/>
              </a:rPr>
              <a:t> en nicotine </a:t>
            </a:r>
            <a:r>
              <a:rPr lang="en-US" dirty="0" err="1">
                <a:latin typeface="Calibri" panose="020F0502020204030204" pitchFamily="34" charset="0"/>
              </a:rPr>
              <a:t>positief</a:t>
            </a:r>
            <a:endParaRPr lang="en-US" dirty="0">
              <a:latin typeface="Calibri" panose="020F0502020204030204" pitchFamily="34" charset="0"/>
            </a:endParaRPr>
          </a:p>
          <a:p>
            <a:r>
              <a:rPr lang="en-US" dirty="0" err="1">
                <a:latin typeface="Calibri" panose="020F0502020204030204" pitchFamily="34" charset="0"/>
              </a:rPr>
              <a:t>Verklaring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gevonden</a:t>
            </a:r>
            <a:r>
              <a:rPr lang="en-US" dirty="0">
                <a:latin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</a:rPr>
              <a:t>symptomen</a:t>
            </a:r>
            <a:endParaRPr lang="en-US" dirty="0">
              <a:latin typeface="Calibri" panose="020F0502020204030204" pitchFamily="34" charset="0"/>
            </a:endParaRPr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DBE2A68-BD9A-0811-5A6B-44E8BD00C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538149"/>
            <a:ext cx="3785944" cy="377375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A1BD8A2D-D2A5-9646-3A9E-0C352BAB4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09" y="3558793"/>
            <a:ext cx="4209448" cy="280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003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782F9-ADFB-B9BA-6CF3-45F4FE7D0C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Illustrative look at the details of the QuanTof  flight tube with StepWave XS">
            <a:extLst>
              <a:ext uri="{FF2B5EF4-FFF2-40B4-BE49-F238E27FC236}">
                <a16:creationId xmlns:a16="http://schemas.microsoft.com/office/drawing/2014/main" id="{0A040CBC-C151-0CC6-43B0-37A7459DB3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" t="9686" r="2742" b="10168"/>
          <a:stretch/>
        </p:blipFill>
        <p:spPr bwMode="auto">
          <a:xfrm>
            <a:off x="3030853" y="1769573"/>
            <a:ext cx="8447638" cy="4723301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C5C5432-ABA7-A725-B289-BB8FB5E9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365126"/>
            <a:ext cx="10382250" cy="844549"/>
          </a:xfrm>
        </p:spPr>
        <p:txBody>
          <a:bodyPr/>
          <a:lstStyle/>
          <a:p>
            <a:pPr algn="ctr"/>
            <a:r>
              <a:rPr lang="en-US" dirty="0" err="1"/>
              <a:t>Achtergrond</a:t>
            </a:r>
            <a:r>
              <a:rPr lang="en-US" dirty="0"/>
              <a:t> QTOF</a:t>
            </a:r>
            <a:endParaRPr lang="nl-NL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EAEAD8BE-79DB-C48C-4449-F98DC840E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2974" y="1595120"/>
            <a:ext cx="4223877" cy="1813043"/>
          </a:xfrm>
          <a:prstGeom prst="rect">
            <a:avLst/>
          </a:prstGeom>
        </p:spPr>
      </p:pic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FE29A9F-68A2-DE34-52BB-D0E014A7BF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9221"/>
            <a:ext cx="5825150" cy="2647643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Time Of Flight (TOF)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Hoge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resolutie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massaspectrometrie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Quadrupole</a:t>
            </a:r>
          </a:p>
          <a:p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Lockmass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spray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Interne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standaarden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SSM</a:t>
            </a:r>
          </a:p>
          <a:p>
            <a:endParaRPr lang="en-US" sz="2400" dirty="0"/>
          </a:p>
          <a:p>
            <a:endParaRPr lang="en-US" sz="2400" dirty="0"/>
          </a:p>
          <a:p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1993139617"/>
      </p:ext>
    </p:extLst>
  </p:cSld>
  <p:clrMapOvr>
    <a:masterClrMapping/>
  </p:clrMapOvr>
</p:sld>
</file>

<file path=ppt/theme/theme1.xml><?xml version="1.0" encoding="utf-8"?>
<a:theme xmlns:a="http://schemas.openxmlformats.org/drawingml/2006/main" name="2_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3_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4_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5_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1027</Words>
  <Application>Microsoft Office PowerPoint</Application>
  <PresentationFormat>Breedbeeld</PresentationFormat>
  <Paragraphs>212</Paragraphs>
  <Slides>37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4</vt:i4>
      </vt:variant>
      <vt:variant>
        <vt:lpstr>Diatitels</vt:lpstr>
      </vt:variant>
      <vt:variant>
        <vt:i4>37</vt:i4>
      </vt:variant>
    </vt:vector>
  </HeadingPairs>
  <TitlesOfParts>
    <vt:vector size="46" baseType="lpstr">
      <vt:lpstr>Aptos</vt:lpstr>
      <vt:lpstr>Arial</vt:lpstr>
      <vt:lpstr>Bricolage Grotesque 14pt</vt:lpstr>
      <vt:lpstr>Calibri</vt:lpstr>
      <vt:lpstr>Google Sans</vt:lpstr>
      <vt:lpstr>2_Kantoorthema</vt:lpstr>
      <vt:lpstr>3_Kantoorthema</vt:lpstr>
      <vt:lpstr>4_Kantoorthema</vt:lpstr>
      <vt:lpstr>5_Kantoorthema</vt:lpstr>
      <vt:lpstr>Vape vloeistoffen  Analyse Toxiciteit  Erik Wilms November 2025</vt:lpstr>
      <vt:lpstr>PowerPoint-presentatie</vt:lpstr>
      <vt:lpstr>PowerPoint-presentatie</vt:lpstr>
      <vt:lpstr>PowerPoint-presentatie</vt:lpstr>
      <vt:lpstr>PowerPoint-presentatie</vt:lpstr>
      <vt:lpstr>Nicotine intoxicatie  vape vloeistof</vt:lpstr>
      <vt:lpstr>Patient SEH na vapen (HMC)</vt:lpstr>
      <vt:lpstr>Verdere analyse Q Tof</vt:lpstr>
      <vt:lpstr>Achtergrond QTOF</vt:lpstr>
      <vt:lpstr>PowerPoint-presentatie</vt:lpstr>
      <vt:lpstr>QTOF vs QQQ</vt:lpstr>
      <vt:lpstr>QTof biblioteek</vt:lpstr>
      <vt:lpstr>Filter op Nieuwe Psychoactieve Stoffen (NPS)</vt:lpstr>
      <vt:lpstr>Wat wel en wat niet NPS</vt:lpstr>
      <vt:lpstr>Nieuwe Psychoactieve Stoffen (NPS)</vt:lpstr>
      <vt:lpstr>Wanneer positief?</vt:lpstr>
      <vt:lpstr>THC-vape popular onder jongeren Zembla, zondag 11 September 2025 Vape vloeistoffen diverse middelbare schoolpleinen</vt:lpstr>
      <vt:lpstr>Vapes</vt:lpstr>
      <vt:lpstr>Onderzoek vape vloeistof</vt:lpstr>
      <vt:lpstr>Resultaat</vt:lpstr>
      <vt:lpstr>PowerPoint-presentatie</vt:lpstr>
      <vt:lpstr>Conclusie Vape vloeistoffen </vt:lpstr>
      <vt:lpstr>ADB Butinaca</vt:lpstr>
      <vt:lpstr>PowerPoint-presentatie</vt:lpstr>
      <vt:lpstr>Drugs in vape vloeistof</vt:lpstr>
      <vt:lpstr>PowerPoint-presentatie</vt:lpstr>
      <vt:lpstr>PowerPoint-presentatie</vt:lpstr>
      <vt:lpstr>Trilhaar long mucosa</vt:lpstr>
      <vt:lpstr>EVALI: E-cigarette or Vaping product use-associated Lung Injury </vt:lpstr>
      <vt:lpstr>Vape vloeistof</vt:lpstr>
      <vt:lpstr>Vape vloeistof “popcornlong”</vt:lpstr>
      <vt:lpstr>PowerPoint-presentatie</vt:lpstr>
      <vt:lpstr>PowerPoint-presentatie</vt:lpstr>
      <vt:lpstr>Vape en risico: Evali</vt:lpstr>
      <vt:lpstr>PowerPoint-presentatie</vt:lpstr>
      <vt:lpstr>Vape vloeistoffen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Andrea Bouw | Zeker Zichtbaar</dc:creator>
  <cp:lastModifiedBy>Dr. E.B. Wilms</cp:lastModifiedBy>
  <cp:revision>4</cp:revision>
  <dcterms:created xsi:type="dcterms:W3CDTF">2025-04-10T11:32:53Z</dcterms:created>
  <dcterms:modified xsi:type="dcterms:W3CDTF">2025-11-11T16:23:49Z</dcterms:modified>
</cp:coreProperties>
</file>